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1" r:id="rId2"/>
    <p:sldId id="256" r:id="rId3"/>
    <p:sldId id="302" r:id="rId4"/>
    <p:sldId id="257" r:id="rId5"/>
    <p:sldId id="258" r:id="rId6"/>
    <p:sldId id="259" r:id="rId7"/>
    <p:sldId id="303" r:id="rId8"/>
    <p:sldId id="279" r:id="rId9"/>
    <p:sldId id="280" r:id="rId10"/>
    <p:sldId id="260" r:id="rId11"/>
    <p:sldId id="261" r:id="rId12"/>
    <p:sldId id="262" r:id="rId13"/>
    <p:sldId id="264" r:id="rId14"/>
    <p:sldId id="265" r:id="rId15"/>
    <p:sldId id="266" r:id="rId16"/>
    <p:sldId id="305" r:id="rId17"/>
    <p:sldId id="306" r:id="rId18"/>
    <p:sldId id="307" r:id="rId19"/>
    <p:sldId id="308" r:id="rId20"/>
    <p:sldId id="309" r:id="rId21"/>
    <p:sldId id="310" r:id="rId22"/>
    <p:sldId id="268" r:id="rId23"/>
    <p:sldId id="269" r:id="rId24"/>
    <p:sldId id="270" r:id="rId25"/>
    <p:sldId id="271" r:id="rId26"/>
    <p:sldId id="272" r:id="rId27"/>
    <p:sldId id="273" r:id="rId28"/>
    <p:sldId id="312" r:id="rId29"/>
    <p:sldId id="281" r:id="rId30"/>
    <p:sldId id="282" r:id="rId31"/>
    <p:sldId id="283" r:id="rId32"/>
    <p:sldId id="284" r:id="rId33"/>
    <p:sldId id="296" r:id="rId34"/>
    <p:sldId id="313" r:id="rId35"/>
    <p:sldId id="286" r:id="rId36"/>
    <p:sldId id="297" r:id="rId37"/>
    <p:sldId id="298" r:id="rId38"/>
    <p:sldId id="299" r:id="rId39"/>
    <p:sldId id="300" r:id="rId40"/>
    <p:sldId id="292" r:id="rId41"/>
    <p:sldId id="290" r:id="rId42"/>
    <p:sldId id="289" r:id="rId43"/>
    <p:sldId id="293" r:id="rId44"/>
    <p:sldId id="285" r:id="rId45"/>
    <p:sldId id="294" r:id="rId46"/>
  </p:sldIdLst>
  <p:sldSz cx="92360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AFAFA"/>
    <a:srgbClr val="003E4C"/>
    <a:srgbClr val="FFFFFF"/>
    <a:srgbClr val="F8F8F8"/>
    <a:srgbClr val="ECF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706" y="1122363"/>
            <a:ext cx="785066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510" y="3602038"/>
            <a:ext cx="692705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1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2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9567" y="365125"/>
            <a:ext cx="199152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4981" y="365125"/>
            <a:ext cx="585913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4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3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170" y="1709740"/>
            <a:ext cx="79661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170" y="4589465"/>
            <a:ext cx="796611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6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4980" y="1825625"/>
            <a:ext cx="392533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63" y="1825625"/>
            <a:ext cx="392533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1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83" y="365127"/>
            <a:ext cx="796611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6184" y="1681163"/>
            <a:ext cx="39072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184" y="2505075"/>
            <a:ext cx="390729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763" y="1681163"/>
            <a:ext cx="39265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5763" y="2505075"/>
            <a:ext cx="392653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4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2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48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83" y="457200"/>
            <a:ext cx="2978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6535" y="987427"/>
            <a:ext cx="467576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6183" y="2057400"/>
            <a:ext cx="2978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83" y="457200"/>
            <a:ext cx="2978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26535" y="987427"/>
            <a:ext cx="467576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6183" y="2057400"/>
            <a:ext cx="2978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6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4980" y="365127"/>
            <a:ext cx="79661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980" y="1825625"/>
            <a:ext cx="79661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980" y="6356352"/>
            <a:ext cx="2078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F14BB-5827-4633-98E9-08B8AF470E28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9450" y="6356352"/>
            <a:ext cx="3117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22978" y="6356352"/>
            <a:ext cx="2078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D60A7-7651-426D-A1BC-F00B54842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0" y="0"/>
            <a:ext cx="9236075" cy="6858000"/>
            <a:chOff x="-1524000" y="0"/>
            <a:chExt cx="9227422" cy="6858000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24000" y="0"/>
              <a:ext cx="9227422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/>
            <a:srcRect l="9375" t="16945" r="14941" b="12778"/>
            <a:stretch/>
          </p:blipFill>
          <p:spPr>
            <a:xfrm>
              <a:off x="-1524000" y="1162050"/>
              <a:ext cx="9227422" cy="481965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-1524000" y="6191250"/>
              <a:ext cx="9227422" cy="666750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Chọn sản phẩm cần mua</a:t>
              </a:r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/ bạn có thể giữ ctrl nhấn chuột để mở nhiều tab nếu muốn mua nhiều sản phẩm</a:t>
              </a:r>
            </a:p>
          </p:txBody>
        </p:sp>
        <p:sp>
          <p:nvSpPr>
            <p:cNvPr id="7" name="Down Arrow 6"/>
            <p:cNvSpPr/>
            <p:nvPr/>
          </p:nvSpPr>
          <p:spPr>
            <a:xfrm>
              <a:off x="4469697" y="1956255"/>
              <a:ext cx="238125" cy="461513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8" name="Down Arrow 7"/>
            <p:cNvSpPr/>
            <p:nvPr/>
          </p:nvSpPr>
          <p:spPr>
            <a:xfrm flipV="1">
              <a:off x="996700" y="215900"/>
              <a:ext cx="238125" cy="346075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9" name="Down Arrow 8"/>
            <p:cNvSpPr/>
            <p:nvPr/>
          </p:nvSpPr>
          <p:spPr>
            <a:xfrm flipV="1">
              <a:off x="2530225" y="215900"/>
              <a:ext cx="238125" cy="346075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</p:grpSp>
    </p:spTree>
    <p:extLst>
      <p:ext uri="{BB962C8B-B14F-4D97-AF65-F5344CB8AC3E}">
        <p14:creationId xmlns:p14="http://schemas.microsoft.com/office/powerpoint/2010/main" val="15861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2"/>
            <a:srcRect l="13125" t="12222" r="11190" b="11667"/>
            <a:stretch/>
          </p:blipFill>
          <p:spPr>
            <a:xfrm>
              <a:off x="-1599670" y="786475"/>
              <a:ext cx="9411650" cy="532391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-1599670" y="6246399"/>
              <a:ext cx="9411650" cy="68006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Hoàn thành các thông tin</a:t>
              </a:r>
              <a:endPara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646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10" name="Picture 9"/>
            <p:cNvPicPr>
              <a:picLocks/>
            </p:cNvPicPr>
            <p:nvPr/>
          </p:nvPicPr>
          <p:blipFill rotWithShape="1">
            <a:blip r:embed="rId2"/>
            <a:srcRect l="1" r="24315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0151" t="14316" r="15223" b="10325"/>
            <a:stretch/>
          </p:blipFill>
          <p:spPr>
            <a:xfrm>
              <a:off x="-1599669" y="741969"/>
              <a:ext cx="8452197" cy="554459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698419" y="741970"/>
              <a:ext cx="1113561" cy="54432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2" t="21240" r="18148" b="21487"/>
            <a:stretch/>
          </p:blipFill>
          <p:spPr>
            <a:xfrm rot="10800000">
              <a:off x="4441714" y="1526830"/>
              <a:ext cx="3273114" cy="2021630"/>
            </a:xfrm>
            <a:prstGeom prst="roundRect">
              <a:avLst>
                <a:gd name="adj" fmla="val 3382"/>
              </a:avLst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-1599670" y="6246399"/>
              <a:ext cx="9411650" cy="68006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Một số ngân hàng chỉ có 1 phương thức là dùng </a:t>
              </a:r>
              <a:r>
                <a:rPr lang="en-US" sz="1836" b="1">
                  <a:solidFill>
                    <a:schemeClr val="accent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mã thẻ ATM </a:t>
              </a:r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để thanh toán online:</a:t>
              </a:r>
              <a:b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Nhập tên </a:t>
              </a:r>
              <a:r>
                <a:rPr lang="en-US" sz="1836" b="1">
                  <a:solidFill>
                    <a:srgbClr val="FFC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chủ thẻ</a:t>
              </a:r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sz="1836" b="1">
                  <a:solidFill>
                    <a:srgbClr val="FFC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số thẻ</a:t>
              </a:r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sz="1836" b="1">
                  <a:solidFill>
                    <a:srgbClr val="FFC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ngày phát hành </a:t>
              </a:r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(có thể ko hiện thì bỏ qua)/ ấn </a:t>
              </a:r>
              <a:r>
                <a:rPr lang="en-US" sz="1836" b="1">
                  <a:solidFill>
                    <a:srgbClr val="FFC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Thanh toán </a:t>
              </a:r>
            </a:p>
          </p:txBody>
        </p:sp>
        <p:sp>
          <p:nvSpPr>
            <p:cNvPr id="14" name="Down Arrow 13"/>
            <p:cNvSpPr/>
            <p:nvPr/>
          </p:nvSpPr>
          <p:spPr>
            <a:xfrm rot="16200000" flipV="1">
              <a:off x="4240590" y="2606119"/>
              <a:ext cx="161773" cy="233494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</p:grpSp>
    </p:spTree>
    <p:extLst>
      <p:ext uri="{BB962C8B-B14F-4D97-AF65-F5344CB8AC3E}">
        <p14:creationId xmlns:p14="http://schemas.microsoft.com/office/powerpoint/2010/main" val="121118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236075" cy="6858000"/>
            <a:chOff x="0" y="0"/>
            <a:chExt cx="9236075" cy="6858000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0" y="0"/>
              <a:ext cx="9236075" cy="68579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l="10410" t="10834" r="13906"/>
            <a:stretch/>
          </p:blipFill>
          <p:spPr>
            <a:xfrm>
              <a:off x="0" y="742952"/>
              <a:ext cx="9236075" cy="611504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6154058"/>
              <a:ext cx="9236075" cy="70394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Sau khi nhập sẽ dẫn đến trang thanh toán của ngân hàng, chú ý kiểm tra link chính thống của ngân hang, sau đó đăng nhập với tài khoản Ebank.</a:t>
              </a:r>
              <a:endPara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 flipV="1">
              <a:off x="2341285" y="642092"/>
              <a:ext cx="197373" cy="462169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098308" y="271463"/>
              <a:ext cx="2057423" cy="233504"/>
            </a:xfrm>
            <a:prstGeom prst="roundRect">
              <a:avLst/>
            </a:prstGeom>
            <a:noFill/>
            <a:ln w="190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</p:grpSp>
    </p:spTree>
    <p:extLst>
      <p:ext uri="{BB962C8B-B14F-4D97-AF65-F5344CB8AC3E}">
        <p14:creationId xmlns:p14="http://schemas.microsoft.com/office/powerpoint/2010/main" val="4018572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1" y="-68458"/>
            <a:chExt cx="9411651" cy="6994921"/>
          </a:xfrm>
        </p:grpSpPr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l="-1" r="24369" b="15622"/>
            <a:stretch/>
          </p:blipFill>
          <p:spPr>
            <a:xfrm>
              <a:off x="-1599671" y="-68458"/>
              <a:ext cx="9405210" cy="590218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3"/>
            <a:srcRect l="12031" t="84378" r="12336"/>
            <a:stretch/>
          </p:blipFill>
          <p:spPr>
            <a:xfrm>
              <a:off x="-1599671" y="5833724"/>
              <a:ext cx="9405210" cy="109273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995848" y="834589"/>
              <a:ext cx="2809693" cy="499913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2"/>
            <a:srcRect l="17031" t="11111" r="25468" b="15622"/>
            <a:stretch/>
          </p:blipFill>
          <p:spPr>
            <a:xfrm>
              <a:off x="-1562695" y="708756"/>
              <a:ext cx="7150365" cy="512496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-1599670" y="6246399"/>
              <a:ext cx="9411650" cy="68006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Sau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khi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đăng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nhập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tài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khoản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Ebank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ngân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hàng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sẽ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xác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nhận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thanh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toán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Mã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xác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thực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OTP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sẽ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được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gửi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đến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điện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thoại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của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bạn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Nhập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mã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OTP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để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hoàn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thành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thanh</a:t>
              </a:r>
              <a:r>
                <a:rPr lang="en-US" sz="1836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836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toán</a:t>
              </a:r>
              <a:endParaRPr lang="en-US" sz="1836" b="1" dirty="0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116" y="94019"/>
              <a:ext cx="1736665" cy="2604998"/>
            </a:xfrm>
            <a:prstGeom prst="roundRect">
              <a:avLst>
                <a:gd name="adj" fmla="val 3382"/>
              </a:avLst>
            </a:prstGeom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22" y="744368"/>
              <a:ext cx="2479377" cy="3719068"/>
            </a:xfrm>
            <a:prstGeom prst="roundRect">
              <a:avLst>
                <a:gd name="adj" fmla="val 3382"/>
              </a:avLst>
            </a:prstGeom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937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1" y="-68461"/>
            <a:chExt cx="9411651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l="10314" t="11388" r="14217" b="12223"/>
            <a:stretch/>
          </p:blipFill>
          <p:spPr>
            <a:xfrm>
              <a:off x="-1599671" y="728185"/>
              <a:ext cx="9384853" cy="53433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-1599670" y="6246399"/>
              <a:ext cx="9411650" cy="68006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Thông báo hoàn thành thanh toán</a:t>
              </a:r>
              <a:endPara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453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1" cy="69949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4352"/>
            <a:stretch/>
          </p:blipFill>
          <p:spPr>
            <a:xfrm>
              <a:off x="-1599669" y="-68461"/>
              <a:ext cx="9411650" cy="699492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-1599670" y="6246399"/>
              <a:ext cx="9411650" cy="68006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Kiểm tra Email xác nhận thanh toán thành công được gửi đến</a:t>
              </a:r>
              <a:endPara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969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561072" y="980778"/>
              <a:ext cx="1250907" cy="530448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l="18594" t="11667" r="19688" b="8889"/>
            <a:stretch/>
          </p:blipFill>
          <p:spPr>
            <a:xfrm>
              <a:off x="-861319" y="747615"/>
              <a:ext cx="7674984" cy="555707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5868537"/>
            <a:ext cx="9236075" cy="989463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Vd chọn pt 2: </a:t>
            </a:r>
            <a: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Online qua ngân hang nội địa, </a:t>
            </a:r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vd chọn NH </a:t>
            </a:r>
            <a: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Vietcombank</a:t>
            </a:r>
            <a:b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36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Một số NH sẽ có 2 hình thức online là mã thẻ ATM hoặc tài khoản internetbanking</a:t>
            </a:r>
            <a:b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36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phương thức 1: Thẻ </a:t>
            </a:r>
            <a:r>
              <a:rPr lang="en-US" sz="1836" b="1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ATM </a:t>
            </a:r>
            <a:r>
              <a:rPr lang="en-US" sz="1836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(dùng mã thẻ của ATM)</a:t>
            </a:r>
          </a:p>
        </p:txBody>
      </p:sp>
      <p:sp>
        <p:nvSpPr>
          <p:cNvPr id="7" name="Down Arrow 6"/>
          <p:cNvSpPr/>
          <p:nvPr/>
        </p:nvSpPr>
        <p:spPr>
          <a:xfrm rot="16200000" flipV="1">
            <a:off x="4416934" y="2479244"/>
            <a:ext cx="158606" cy="229138"/>
          </a:xfrm>
          <a:prstGeom prst="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8" name="Down Arrow 7"/>
          <p:cNvSpPr/>
          <p:nvPr/>
        </p:nvSpPr>
        <p:spPr>
          <a:xfrm rot="16200000" flipV="1">
            <a:off x="4416934" y="2736419"/>
            <a:ext cx="158606" cy="229138"/>
          </a:xfrm>
          <a:prstGeom prst="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9" name="TextBox 8"/>
          <p:cNvSpPr txBox="1"/>
          <p:nvPr/>
        </p:nvSpPr>
        <p:spPr>
          <a:xfrm>
            <a:off x="4657725" y="239378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Phương thức mã thẻ ATM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7724" y="2660488"/>
            <a:ext cx="396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Phương thức tài khoản internetbanking</a:t>
            </a:r>
          </a:p>
        </p:txBody>
      </p:sp>
    </p:spTree>
    <p:extLst>
      <p:ext uri="{BB962C8B-B14F-4D97-AF65-F5344CB8AC3E}">
        <p14:creationId xmlns:p14="http://schemas.microsoft.com/office/powerpoint/2010/main" val="2571672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658223" y="708754"/>
              <a:ext cx="1153756" cy="476043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l="19219" t="11111" r="19062"/>
            <a:stretch/>
          </p:blipFill>
          <p:spPr>
            <a:xfrm>
              <a:off x="-717940" y="708753"/>
              <a:ext cx="7674984" cy="621770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2" t="20834" r="17408" b="9861"/>
            <a:stretch/>
          </p:blipFill>
          <p:spPr>
            <a:xfrm rot="5400000">
              <a:off x="4567233" y="3483614"/>
              <a:ext cx="2059290" cy="3369134"/>
            </a:xfrm>
            <a:prstGeom prst="roundRect">
              <a:avLst>
                <a:gd name="adj" fmla="val 5677"/>
              </a:avLst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0" y="6191250"/>
            <a:ext cx="9236074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Điền các thông tin về thẻ</a:t>
            </a:r>
            <a:endParaRPr lang="en-US" sz="1836" b="1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61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0" y="1"/>
            <a:ext cx="9233714" cy="6857999"/>
            <a:chOff x="-1599671" y="-68461"/>
            <a:chExt cx="9411651" cy="6994922"/>
          </a:xfrm>
        </p:grpSpPr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2"/>
            <a:srcRect l="-1" r="24318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2"/>
            <a:srcRect l="20714" t="11217" r="21785" b="4551"/>
            <a:stretch/>
          </p:blipFill>
          <p:spPr>
            <a:xfrm>
              <a:off x="-1599671" y="716156"/>
              <a:ext cx="7150365" cy="5892019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403257" y="-12781"/>
              <a:ext cx="2222312" cy="6781073"/>
              <a:chOff x="6845026" y="62925"/>
              <a:chExt cx="2511491" cy="766346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14"/>
              <a:stretch/>
            </p:blipFill>
            <p:spPr>
              <a:xfrm>
                <a:off x="6845026" y="3958995"/>
                <a:ext cx="2508770" cy="3767390"/>
              </a:xfrm>
              <a:prstGeom prst="roundRect">
                <a:avLst>
                  <a:gd name="adj" fmla="val 3382"/>
                </a:avLst>
              </a:prstGeom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21"/>
              <a:stretch/>
            </p:blipFill>
            <p:spPr>
              <a:xfrm>
                <a:off x="6847747" y="62925"/>
                <a:ext cx="2508770" cy="3751028"/>
              </a:xfrm>
              <a:prstGeom prst="roundRect">
                <a:avLst>
                  <a:gd name="adj" fmla="val 3382"/>
                </a:avLst>
              </a:prstGeom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8" name="Rectangle 7"/>
          <p:cNvSpPr/>
          <p:nvPr/>
        </p:nvSpPr>
        <p:spPr>
          <a:xfrm>
            <a:off x="0" y="6191250"/>
            <a:ext cx="9236074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Thông báo mã xác thực được gửi đến điện thoại</a:t>
            </a:r>
            <a:endParaRPr lang="en-US" sz="1836" b="1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6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162305" cy="6858000"/>
            <a:chOff x="-1599671" y="-68461"/>
            <a:chExt cx="9220830" cy="6994922"/>
          </a:xfrm>
        </p:grpSpPr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2"/>
            <a:srcRect r="42813"/>
            <a:stretch/>
          </p:blipFill>
          <p:spPr>
            <a:xfrm>
              <a:off x="-1599671" y="-68461"/>
              <a:ext cx="7111504" cy="699492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l="20937" t="11111" r="21875" b="5000"/>
            <a:stretch/>
          </p:blipFill>
          <p:spPr>
            <a:xfrm>
              <a:off x="-1599671" y="708754"/>
              <a:ext cx="7111504" cy="58679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135" y="42901"/>
              <a:ext cx="2575024" cy="3862535"/>
            </a:xfrm>
            <a:prstGeom prst="roundRect">
              <a:avLst>
                <a:gd name="adj" fmla="val 3382"/>
              </a:avLst>
            </a:prstGeom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0" y="6191250"/>
            <a:ext cx="9236074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Điền mã xác thực để thực hiện thanh toán</a:t>
            </a:r>
            <a:endParaRPr lang="en-US" sz="1836" b="1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8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39347" y="-34528"/>
            <a:chExt cx="9320338" cy="6927056"/>
          </a:xfrm>
        </p:grpSpPr>
        <p:pic>
          <p:nvPicPr>
            <p:cNvPr id="12" name="Picture 11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39347" y="-34528"/>
              <a:ext cx="9320337" cy="692705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/>
            <a:srcRect l="8750" t="12778" r="15566" b="8611"/>
            <a:stretch/>
          </p:blipFill>
          <p:spPr>
            <a:xfrm>
              <a:off x="-1539346" y="850596"/>
              <a:ext cx="9320337" cy="544543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1539346" y="6219064"/>
              <a:ext cx="9320337" cy="673464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Nhấn nút </a:t>
              </a:r>
              <a:r>
                <a:rPr lang="vi-VN" sz="1836" b="1">
                  <a:solidFill>
                    <a:srgbClr val="FFC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Mua sản phẩm</a:t>
              </a:r>
              <a:endPara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5071801" y="1398989"/>
              <a:ext cx="240523" cy="466160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</p:grpSp>
    </p:spTree>
    <p:extLst>
      <p:ext uri="{BB962C8B-B14F-4D97-AF65-F5344CB8AC3E}">
        <p14:creationId xmlns:p14="http://schemas.microsoft.com/office/powerpoint/2010/main" val="646236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017022" y="728184"/>
              <a:ext cx="1794957" cy="5071319"/>
            </a:xfrm>
            <a:prstGeom prst="rect">
              <a:avLst/>
            </a:prstGeom>
            <a:solidFill>
              <a:srgbClr val="EC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l="24687" t="11389" r="25000" b="23611"/>
            <a:stretch/>
          </p:blipFill>
          <p:spPr>
            <a:xfrm>
              <a:off x="-239547" y="728183"/>
              <a:ext cx="6256569" cy="45467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6191250"/>
            <a:ext cx="9236074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Thông báo thanh toán thành công</a:t>
            </a:r>
            <a:endParaRPr lang="en-US" sz="1836" b="1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50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r="24316"/>
          <a:stretch/>
        </p:blipFill>
        <p:spPr>
          <a:xfrm>
            <a:off x="0" y="0"/>
            <a:ext cx="92360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191250"/>
            <a:ext cx="9236074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Kiểm tra Email xác nhận thanh toán thành công được gửi đến email bạn đã đăng ký</a:t>
            </a:r>
            <a:endParaRPr lang="en-US" sz="1836" b="1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39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1" y="-68461"/>
            <a:chExt cx="9411649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1" y="-68461"/>
              <a:ext cx="9411649" cy="69949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l="9160" t="11944" r="15156" b="8889"/>
            <a:stretch/>
          </p:blipFill>
          <p:spPr>
            <a:xfrm>
              <a:off x="-1599671" y="767044"/>
              <a:ext cx="9411649" cy="553764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5747657"/>
            <a:ext cx="9236075" cy="1110343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Vd chọn pt 2: </a:t>
            </a:r>
            <a: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Online qua ngân hang nội địa, </a:t>
            </a:r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vd chọn NH </a:t>
            </a:r>
            <a: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Vietcombank</a:t>
            </a:r>
            <a:b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36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Một số NH sẽ có 2 hình thức online là mã thẻ ATM hoặc tài khoản internetbanking</a:t>
            </a:r>
            <a:b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36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phương thức 2: </a:t>
            </a:r>
            <a:r>
              <a:rPr lang="en-US" sz="1836" b="1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internetbanking </a:t>
            </a:r>
            <a:r>
              <a:rPr lang="en-US" sz="1836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(dùng tài khoản ebank)</a:t>
            </a:r>
          </a:p>
        </p:txBody>
      </p:sp>
      <p:sp>
        <p:nvSpPr>
          <p:cNvPr id="7" name="Down Arrow 6"/>
          <p:cNvSpPr/>
          <p:nvPr/>
        </p:nvSpPr>
        <p:spPr>
          <a:xfrm rot="16200000" flipV="1">
            <a:off x="4880958" y="2695476"/>
            <a:ext cx="158606" cy="229138"/>
          </a:xfrm>
          <a:prstGeom prst="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8" name="TextBox 7"/>
          <p:cNvSpPr txBox="1"/>
          <p:nvPr/>
        </p:nvSpPr>
        <p:spPr>
          <a:xfrm>
            <a:off x="5121748" y="2619545"/>
            <a:ext cx="396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Phương thức tài khoản internetbanking</a:t>
            </a:r>
          </a:p>
        </p:txBody>
      </p:sp>
    </p:spTree>
    <p:extLst>
      <p:ext uri="{BB962C8B-B14F-4D97-AF65-F5344CB8AC3E}">
        <p14:creationId xmlns:p14="http://schemas.microsoft.com/office/powerpoint/2010/main" val="190868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2"/>
            <a:srcRect l="15078" t="21111" r="12558" b="18334"/>
            <a:stretch/>
          </p:blipFill>
          <p:spPr>
            <a:xfrm>
              <a:off x="-1475721" y="1408244"/>
              <a:ext cx="9287701" cy="4371826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0" y="6250674"/>
            <a:ext cx="9236075" cy="607325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chú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ý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kiểm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link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chính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thống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của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ngân</a:t>
            </a:r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hàng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sau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đó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đăng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nhập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với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tài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khoản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36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Ebank</a:t>
            </a:r>
            <a:r>
              <a:rPr lang="en-US" sz="1836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836" b="1" dirty="0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 flipV="1">
            <a:off x="4292915" y="518615"/>
            <a:ext cx="374619" cy="764274"/>
          </a:xfrm>
          <a:prstGeom prst="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7" name="Rounded Rectangle 6"/>
          <p:cNvSpPr/>
          <p:nvPr/>
        </p:nvSpPr>
        <p:spPr>
          <a:xfrm>
            <a:off x="1098308" y="271463"/>
            <a:ext cx="6298779" cy="192561"/>
          </a:xfrm>
          <a:prstGeom prst="roundRect">
            <a:avLst/>
          </a:prstGeom>
          <a:noFill/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8" name="Rectangle 7"/>
          <p:cNvSpPr/>
          <p:nvPr/>
        </p:nvSpPr>
        <p:spPr>
          <a:xfrm>
            <a:off x="3567665" y="1238113"/>
            <a:ext cx="2783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kiểm tra link chính thống </a:t>
            </a:r>
            <a:endParaRPr lang="en-US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25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>
          <a:xfrm>
            <a:off x="0" y="0"/>
            <a:ext cx="9236072" cy="6858000"/>
            <a:chOff x="-1638532" y="-68461"/>
            <a:chExt cx="9450510" cy="6994922"/>
          </a:xfrm>
        </p:grpSpPr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1" y="-68461"/>
              <a:ext cx="9411649" cy="69949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2"/>
            <a:srcRect l="17656" t="18889" r="17813" b="9722"/>
            <a:stretch/>
          </p:blipFill>
          <p:spPr>
            <a:xfrm>
              <a:off x="-1638532" y="1252803"/>
              <a:ext cx="8024730" cy="4993597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587824" y="33788"/>
              <a:ext cx="2112441" cy="6484636"/>
              <a:chOff x="9690606" y="-723899"/>
              <a:chExt cx="2339565" cy="718184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6072" y="-723899"/>
                <a:ext cx="2324099" cy="3486149"/>
              </a:xfrm>
              <a:prstGeom prst="roundRect">
                <a:avLst>
                  <a:gd name="adj" fmla="val 3382"/>
                </a:avLst>
              </a:prstGeom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0606" y="2971800"/>
                <a:ext cx="2324100" cy="3486149"/>
              </a:xfrm>
              <a:prstGeom prst="roundRect">
                <a:avLst>
                  <a:gd name="adj" fmla="val 3382"/>
                </a:avLst>
              </a:prstGeom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9" name="Rectangle 8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Sau khi đăng nhập ebank, các bạn sẽ nhận được tin nhắn </a:t>
            </a:r>
            <a:r>
              <a:rPr lang="en-US" sz="1836" b="1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yêu cầu xác nhận</a:t>
            </a:r>
            <a:r>
              <a:rPr lang="en-US" sz="1836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gửi đến điện thoại</a:t>
            </a:r>
            <a:endParaRPr lang="en-US" sz="1836" b="1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34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>
          <a:xfrm>
            <a:off x="0" y="0"/>
            <a:ext cx="9236075" cy="6858000"/>
            <a:chOff x="-1599672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2" y="-68461"/>
              <a:ext cx="9411649" cy="699492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434113" y="1408246"/>
              <a:ext cx="2377865" cy="38472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pic>
          <p:nvPicPr>
            <p:cNvPr id="10" name="Picture 9"/>
            <p:cNvPicPr>
              <a:picLocks/>
            </p:cNvPicPr>
            <p:nvPr/>
          </p:nvPicPr>
          <p:blipFill rotWithShape="1">
            <a:blip r:embed="rId2"/>
            <a:srcRect l="18906" t="20555" r="17813" b="23889"/>
            <a:stretch/>
          </p:blipFill>
          <p:spPr>
            <a:xfrm>
              <a:off x="-1599671" y="1369385"/>
              <a:ext cx="7869287" cy="388606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621" y="1447106"/>
              <a:ext cx="2933979" cy="4400969"/>
            </a:xfrm>
            <a:prstGeom prst="roundRect">
              <a:avLst>
                <a:gd name="adj" fmla="val 3382"/>
              </a:avLst>
            </a:prstGeom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Nhập mã xác nhận OTP để hoàn thành thanh toán  </a:t>
            </a:r>
            <a:endParaRPr lang="en-US" sz="1836" b="1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53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17022" y="728184"/>
              <a:ext cx="1794957" cy="5071319"/>
            </a:xfrm>
            <a:prstGeom prst="rect">
              <a:avLst/>
            </a:prstGeom>
            <a:solidFill>
              <a:srgbClr val="EC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2"/>
            <a:srcRect l="24687" t="11389" r="25000" b="23611"/>
            <a:stretch/>
          </p:blipFill>
          <p:spPr>
            <a:xfrm>
              <a:off x="-239547" y="728183"/>
              <a:ext cx="6256569" cy="45467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Thông báo thanh toán thành công</a:t>
            </a:r>
            <a:endParaRPr lang="en-US" sz="1836" b="1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242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r="24316"/>
          <a:stretch/>
        </p:blipFill>
        <p:spPr>
          <a:xfrm>
            <a:off x="0" y="0"/>
            <a:ext cx="92360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Kiểm tra email xác nhận mua hàng thành công gửi đến email của bạn</a:t>
            </a:r>
            <a:endParaRPr lang="en-US" sz="1836" b="1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26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r="24316"/>
          <a:stretch/>
        </p:blipFill>
        <p:spPr>
          <a:xfrm>
            <a:off x="0" y="0"/>
            <a:ext cx="9236075" cy="68580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2"/>
          <a:srcRect l="14843" t="11388" r="9473" b="9167"/>
          <a:stretch/>
        </p:blipFill>
        <p:spPr>
          <a:xfrm>
            <a:off x="0" y="781051"/>
            <a:ext cx="9236075" cy="5448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Chọn phương thức thanh toán Thẻ </a:t>
            </a:r>
            <a: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visa quốc tế</a:t>
            </a:r>
            <a:endParaRPr lang="en-US" sz="1836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19052" y="1634467"/>
            <a:ext cx="2336814" cy="369332"/>
            <a:chOff x="3719052" y="2139434"/>
            <a:chExt cx="2336814" cy="369332"/>
          </a:xfrm>
        </p:grpSpPr>
        <p:sp>
          <p:nvSpPr>
            <p:cNvPr id="8" name="Down Arrow 7"/>
            <p:cNvSpPr/>
            <p:nvPr/>
          </p:nvSpPr>
          <p:spPr>
            <a:xfrm rot="16200000" flipV="1">
              <a:off x="3754318" y="2222069"/>
              <a:ext cx="158606" cy="229138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11717" y="2139434"/>
              <a:ext cx="20441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Thẻ VISA quốc tế</a:t>
              </a:r>
              <a:endParaRPr lang="en-US">
                <a:solidFill>
                  <a:srgbClr val="FF0066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86" y="2941021"/>
            <a:ext cx="3660419" cy="15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27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2"/>
            <a:srcRect l="13125" t="10834" r="11191" b="14444"/>
            <a:stretch/>
          </p:blipFill>
          <p:spPr>
            <a:xfrm>
              <a:off x="-1599670" y="689323"/>
              <a:ext cx="9411650" cy="522676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719052" y="2084843"/>
            <a:ext cx="2295871" cy="369332"/>
            <a:chOff x="3719052" y="2139434"/>
            <a:chExt cx="2295871" cy="369332"/>
          </a:xfrm>
        </p:grpSpPr>
        <p:sp>
          <p:nvSpPr>
            <p:cNvPr id="6" name="Down Arrow 5"/>
            <p:cNvSpPr/>
            <p:nvPr/>
          </p:nvSpPr>
          <p:spPr>
            <a:xfrm rot="16200000" flipV="1">
              <a:off x="3754318" y="2222069"/>
              <a:ext cx="158606" cy="229138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970774" y="2139434"/>
              <a:ext cx="20441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Thẻ VISA quốc tế</a:t>
              </a:r>
              <a:endParaRPr lang="en-US">
                <a:solidFill>
                  <a:srgbClr val="FF0066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Chọn phương thức thanh toán Thẻ </a:t>
            </a:r>
            <a: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visa quốc tế</a:t>
            </a:r>
            <a:endParaRPr lang="en-US" sz="1836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05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54426" y="-68461"/>
            <a:chExt cx="9411650" cy="6994922"/>
          </a:xfrm>
        </p:grpSpPr>
        <p:pic>
          <p:nvPicPr>
            <p:cNvPr id="9" name="Picture 8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54426" y="-68461"/>
              <a:ext cx="9411650" cy="69949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/>
            <a:srcRect l="9761" t="15873" r="14555" b="10688"/>
            <a:stretch/>
          </p:blipFill>
          <p:spPr>
            <a:xfrm>
              <a:off x="-1554426" y="1041843"/>
              <a:ext cx="9411650" cy="513701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1554426" y="6246399"/>
              <a:ext cx="9411650" cy="68006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Hoặc b</a:t>
              </a:r>
              <a:r>
                <a:rPr lang="vi-VN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ạn có thể quay ra chọn các sản phẩm khác cần mua</a:t>
              </a:r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/hoặc bạn có thể mở nhiều tab</a:t>
              </a:r>
              <a:endPara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162128" y="2208130"/>
              <a:ext cx="242879" cy="470727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</p:grpSp>
    </p:spTree>
    <p:extLst>
      <p:ext uri="{BB962C8B-B14F-4D97-AF65-F5344CB8AC3E}">
        <p14:creationId xmlns:p14="http://schemas.microsoft.com/office/powerpoint/2010/main" val="2807063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2"/>
            <a:srcRect l="12344" t="11111" r="11971" b="5000"/>
            <a:stretch/>
          </p:blipFill>
          <p:spPr>
            <a:xfrm>
              <a:off x="-1599670" y="708754"/>
              <a:ext cx="9411650" cy="586796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Điền các thông tin cần thiết</a:t>
            </a:r>
          </a:p>
        </p:txBody>
      </p:sp>
    </p:spTree>
    <p:extLst>
      <p:ext uri="{BB962C8B-B14F-4D97-AF65-F5344CB8AC3E}">
        <p14:creationId xmlns:p14="http://schemas.microsoft.com/office/powerpoint/2010/main" val="258121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1" y="-68461"/>
            <a:chExt cx="9411651" cy="6994922"/>
          </a:xfrm>
        </p:grpSpPr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1" y="-68461"/>
              <a:ext cx="9411649" cy="69949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2"/>
            <a:srcRect l="13125" t="11389" r="11190" b="7500"/>
            <a:stretch/>
          </p:blipFill>
          <p:spPr>
            <a:xfrm>
              <a:off x="-1599670" y="728184"/>
              <a:ext cx="9411650" cy="5673659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Điền các thông tin gồm mã số thẻ, ngày hết hạn, mã 3 số bảo mật CVV, mã bảo mật</a:t>
            </a:r>
          </a:p>
        </p:txBody>
      </p:sp>
    </p:spTree>
    <p:extLst>
      <p:ext uri="{BB962C8B-B14F-4D97-AF65-F5344CB8AC3E}">
        <p14:creationId xmlns:p14="http://schemas.microsoft.com/office/powerpoint/2010/main" val="2048131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/>
            </p:cNvPicPr>
            <p:nvPr/>
          </p:nvPicPr>
          <p:blipFill rotWithShape="1">
            <a:blip r:embed="rId2"/>
            <a:srcRect l="19352" t="11388" r="4964" b="6112"/>
            <a:stretch/>
          </p:blipFill>
          <p:spPr>
            <a:xfrm>
              <a:off x="-1599670" y="728184"/>
              <a:ext cx="9411650" cy="5770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518" y="1995216"/>
              <a:ext cx="2487083" cy="3730625"/>
            </a:xfrm>
            <a:prstGeom prst="roundRect">
              <a:avLst>
                <a:gd name="adj" fmla="val 3382"/>
              </a:avLst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Thông báo thanh toán thành công và tin nhắn trừ tiền gửi qua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3033352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r="25933"/>
          <a:stretch/>
        </p:blipFill>
        <p:spPr>
          <a:xfrm>
            <a:off x="0" y="0"/>
            <a:ext cx="92360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Kiểm tra email xác nhận mua hàng thành công gửi đến email của bạn</a:t>
            </a:r>
            <a:endParaRPr lang="en-US" sz="1836" b="1">
              <a:solidFill>
                <a:srgbClr val="FFC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16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80" y="2767133"/>
            <a:ext cx="7966115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FF0066"/>
                </a:solidFill>
              </a:rPr>
              <a:t>GIAO DIỆN TIẾNG ANH</a:t>
            </a:r>
          </a:p>
        </p:txBody>
      </p:sp>
    </p:spTree>
    <p:extLst>
      <p:ext uri="{BB962C8B-B14F-4D97-AF65-F5344CB8AC3E}">
        <p14:creationId xmlns:p14="http://schemas.microsoft.com/office/powerpoint/2010/main" val="3738570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2"/>
            <a:srcRect l="9375" t="16945" r="14941" b="12778"/>
            <a:stretch/>
          </p:blipFill>
          <p:spPr>
            <a:xfrm>
              <a:off x="-1599670" y="1116791"/>
              <a:ext cx="9411650" cy="4915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0152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2"/>
            <a:srcRect l="8750" t="12778" r="15566" b="8611"/>
            <a:stretch/>
          </p:blipFill>
          <p:spPr>
            <a:xfrm>
              <a:off x="-1599670" y="825335"/>
              <a:ext cx="9411650" cy="5498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590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l="10313" t="18038" r="11441" b="22227"/>
            <a:stretch/>
          </p:blipFill>
          <p:spPr>
            <a:xfrm>
              <a:off x="-1599670" y="1116792"/>
              <a:ext cx="9411650" cy="4041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803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l="11250" t="11944" r="13066" b="11389"/>
            <a:stretch/>
          </p:blipFill>
          <p:spPr>
            <a:xfrm>
              <a:off x="-1599670" y="767045"/>
              <a:ext cx="9411650" cy="5362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511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l="14843" t="11388" r="9473" b="9167"/>
            <a:stretch/>
          </p:blipFill>
          <p:spPr>
            <a:xfrm>
              <a:off x="-1599670" y="728184"/>
              <a:ext cx="9411650" cy="5557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49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10" name="Picture 9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/>
            </p:cNvPicPr>
            <p:nvPr/>
          </p:nvPicPr>
          <p:blipFill rotWithShape="1">
            <a:blip r:embed="rId3"/>
            <a:srcRect l="10982" t="11005" r="13335" b="13736"/>
            <a:stretch/>
          </p:blipFill>
          <p:spPr>
            <a:xfrm>
              <a:off x="-1599670" y="701351"/>
              <a:ext cx="9411650" cy="5264324"/>
            </a:xfrm>
            <a:prstGeom prst="rect">
              <a:avLst/>
            </a:prstGeom>
          </p:spPr>
        </p:pic>
        <p:sp>
          <p:nvSpPr>
            <p:cNvPr id="6" name="Down Arrow 5"/>
            <p:cNvSpPr/>
            <p:nvPr/>
          </p:nvSpPr>
          <p:spPr>
            <a:xfrm flipV="1">
              <a:off x="6665034" y="5494949"/>
              <a:ext cx="242879" cy="470727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599670" y="6246399"/>
              <a:ext cx="9411650" cy="68006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36"/>
                <a:t>Nhấn nút </a:t>
              </a:r>
              <a:r>
                <a:rPr lang="vi-VN" sz="1836" b="1">
                  <a:solidFill>
                    <a:srgbClr val="FFC000"/>
                  </a:solidFill>
                </a:rPr>
                <a:t>Thanh toán</a:t>
              </a:r>
              <a:r>
                <a:rPr lang="en-US" sz="1836" b="1">
                  <a:solidFill>
                    <a:srgbClr val="FFC000"/>
                  </a:solidFill>
                </a:rPr>
                <a:t> </a:t>
              </a:r>
              <a:r>
                <a:rPr lang="en-US" sz="1836"/>
                <a:t>để tiếp tục, nhấn</a:t>
              </a:r>
              <a:r>
                <a:rPr lang="en-US" sz="1836" b="1">
                  <a:solidFill>
                    <a:srgbClr val="FFC000"/>
                  </a:solidFill>
                </a:rPr>
                <a:t> xóa </a:t>
              </a:r>
              <a:r>
                <a:rPr lang="en-US" sz="1836"/>
                <a:t>để hủy sản phẩm đã chọn thừa 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 flipV="1">
              <a:off x="6989983" y="2837988"/>
              <a:ext cx="161773" cy="233494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</p:grpSp>
    </p:spTree>
    <p:extLst>
      <p:ext uri="{BB962C8B-B14F-4D97-AF65-F5344CB8AC3E}">
        <p14:creationId xmlns:p14="http://schemas.microsoft.com/office/powerpoint/2010/main" val="2631723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l="14843" t="11388" r="9473" b="9167"/>
            <a:stretch/>
          </p:blipFill>
          <p:spPr>
            <a:xfrm>
              <a:off x="-1599670" y="728184"/>
              <a:ext cx="9411650" cy="5557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8683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l="11875" t="10834" r="12441" b="9722"/>
            <a:stretch/>
          </p:blipFill>
          <p:spPr>
            <a:xfrm>
              <a:off x="-1599670" y="689323"/>
              <a:ext cx="9411650" cy="5557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735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l="11250" t="11667" r="13065" b="7500"/>
            <a:stretch/>
          </p:blipFill>
          <p:spPr>
            <a:xfrm>
              <a:off x="-1599670" y="747614"/>
              <a:ext cx="9411650" cy="5654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7982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"/>
            <a:srcRect t="11944" r="24316" b="10000"/>
            <a:stretch/>
          </p:blipFill>
          <p:spPr>
            <a:xfrm>
              <a:off x="-1599670" y="767044"/>
              <a:ext cx="9411650" cy="54599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l="12030" r="12285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291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3"/>
            <a:srcRect l="11719" t="11667" r="12597" b="6388"/>
            <a:stretch/>
          </p:blipFill>
          <p:spPr>
            <a:xfrm>
              <a:off x="-1599670" y="747613"/>
              <a:ext cx="9411650" cy="573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615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r="25933"/>
          <a:stretch/>
        </p:blipFill>
        <p:spPr>
          <a:xfrm>
            <a:off x="0" y="0"/>
            <a:ext cx="9236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4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l="11250" t="11944" r="13066" b="11389"/>
            <a:stretch/>
          </p:blipFill>
          <p:spPr>
            <a:xfrm>
              <a:off x="-1599670" y="767045"/>
              <a:ext cx="9411650" cy="5362773"/>
            </a:xfrm>
            <a:prstGeom prst="rect">
              <a:avLst/>
            </a:prstGeom>
          </p:spPr>
        </p:pic>
        <p:sp>
          <p:nvSpPr>
            <p:cNvPr id="6" name="Down Arrow 5"/>
            <p:cNvSpPr/>
            <p:nvPr/>
          </p:nvSpPr>
          <p:spPr>
            <a:xfrm rot="16200000" flipV="1">
              <a:off x="1355185" y="2928663"/>
              <a:ext cx="161773" cy="233494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7" name="Down Arrow 6"/>
            <p:cNvSpPr/>
            <p:nvPr/>
          </p:nvSpPr>
          <p:spPr>
            <a:xfrm rot="16200000" flipV="1">
              <a:off x="1355185" y="3791370"/>
              <a:ext cx="161773" cy="233494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8" name="Down Arrow 7"/>
            <p:cNvSpPr/>
            <p:nvPr/>
          </p:nvSpPr>
          <p:spPr>
            <a:xfrm flipV="1">
              <a:off x="6431870" y="4432758"/>
              <a:ext cx="242879" cy="470727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9" name="Rectangle 8"/>
            <p:cNvSpPr/>
            <p:nvPr/>
          </p:nvSpPr>
          <p:spPr>
            <a:xfrm>
              <a:off x="-1599670" y="6246399"/>
              <a:ext cx="9411650" cy="68006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Hoàn thành các thông tin rồi ấn </a:t>
              </a:r>
              <a:r>
                <a:rPr lang="en-US" sz="1836" b="1">
                  <a:solidFill>
                    <a:srgbClr val="FFC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ĐẶT HÀNG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6197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r="24316"/>
          <a:stretch/>
        </p:blipFill>
        <p:spPr>
          <a:xfrm>
            <a:off x="0" y="0"/>
            <a:ext cx="9236075" cy="68580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l="14843" t="11388" r="9473" b="9167"/>
          <a:stretch/>
        </p:blipFill>
        <p:spPr>
          <a:xfrm>
            <a:off x="0" y="781051"/>
            <a:ext cx="9236075" cy="54482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91250"/>
            <a:ext cx="9236075" cy="666750"/>
          </a:xfrm>
          <a:prstGeom prst="rect">
            <a:avLst/>
          </a:prstGeom>
          <a:solidFill>
            <a:srgbClr val="00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Chọn một trong 2 phương thức thanh toán: Thẻ </a:t>
            </a:r>
            <a: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visa</a:t>
            </a:r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ebank </a:t>
            </a:r>
            <a:r>
              <a:rPr lang="en-US" sz="1836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(internet banking)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19052" y="1644134"/>
            <a:ext cx="2351975" cy="369332"/>
            <a:chOff x="3719052" y="1644134"/>
            <a:chExt cx="2351975" cy="369332"/>
          </a:xfrm>
        </p:grpSpPr>
        <p:sp>
          <p:nvSpPr>
            <p:cNvPr id="6" name="Down Arrow 5"/>
            <p:cNvSpPr/>
            <p:nvPr/>
          </p:nvSpPr>
          <p:spPr>
            <a:xfrm rot="16200000" flipV="1">
              <a:off x="3754318" y="1719149"/>
              <a:ext cx="158606" cy="229138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34892" y="1644134"/>
              <a:ext cx="20361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Thẻ visa</a:t>
              </a:r>
              <a:r>
                <a:rPr lang="vi-VN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Quốc tế</a:t>
              </a:r>
              <a:r>
                <a:rPr lang="en-US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en-US" b="1">
                <a:solidFill>
                  <a:srgbClr val="FF0066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19052" y="2139434"/>
            <a:ext cx="3818502" cy="369332"/>
            <a:chOff x="3719052" y="2139434"/>
            <a:chExt cx="3818502" cy="369332"/>
          </a:xfrm>
        </p:grpSpPr>
        <p:sp>
          <p:nvSpPr>
            <p:cNvPr id="7" name="Down Arrow 6"/>
            <p:cNvSpPr/>
            <p:nvPr/>
          </p:nvSpPr>
          <p:spPr>
            <a:xfrm rot="16200000" flipV="1">
              <a:off x="3754318" y="2222069"/>
              <a:ext cx="158606" cy="229138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11717" y="2139434"/>
              <a:ext cx="35258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ebank</a:t>
              </a:r>
              <a:r>
                <a:rPr lang="vi-VN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nội địa</a:t>
              </a:r>
              <a:r>
                <a:rPr lang="en-US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(internet banking)</a:t>
              </a:r>
              <a:endParaRPr lang="en-US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537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 rotWithShape="1">
          <a:blip r:embed="rId2"/>
          <a:srcRect r="24316"/>
          <a:stretch/>
        </p:blipFill>
        <p:spPr>
          <a:xfrm>
            <a:off x="0" y="0"/>
            <a:ext cx="9236075" cy="68580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2"/>
          <a:srcRect l="14843" t="11388" r="9473" b="9167"/>
          <a:stretch/>
        </p:blipFill>
        <p:spPr>
          <a:xfrm>
            <a:off x="0" y="781051"/>
            <a:ext cx="9236075" cy="544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54" y="2709863"/>
            <a:ext cx="3152516" cy="197499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77607" y="2098491"/>
            <a:ext cx="3818502" cy="369332"/>
            <a:chOff x="3719052" y="2139434"/>
            <a:chExt cx="3818502" cy="369332"/>
          </a:xfrm>
        </p:grpSpPr>
        <p:sp>
          <p:nvSpPr>
            <p:cNvPr id="18" name="Down Arrow 17"/>
            <p:cNvSpPr/>
            <p:nvPr/>
          </p:nvSpPr>
          <p:spPr>
            <a:xfrm rot="16200000" flipV="1">
              <a:off x="3754318" y="2222069"/>
              <a:ext cx="158606" cy="229138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11717" y="2139434"/>
              <a:ext cx="35258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ebank</a:t>
              </a:r>
              <a:r>
                <a:rPr lang="vi-VN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nội địa</a:t>
              </a:r>
              <a:r>
                <a:rPr lang="en-US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(internet banking)</a:t>
              </a:r>
              <a:endParaRPr lang="en-US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189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l="11875" t="11388" r="12440" b="10556"/>
            <a:stretch/>
          </p:blipFill>
          <p:spPr>
            <a:xfrm>
              <a:off x="-1599670" y="728184"/>
              <a:ext cx="9411650" cy="545992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-1599670" y="6246399"/>
              <a:ext cx="9411650" cy="68006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Vd chọn pt 2: </a:t>
              </a:r>
              <a:r>
                <a:rPr lang="en-US" sz="1836" b="1">
                  <a:solidFill>
                    <a:srgbClr val="FFC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Online qua ngân hang nội địa, </a:t>
              </a:r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vd chọn NH </a:t>
              </a:r>
              <a:r>
                <a:rPr lang="en-US" sz="1836" b="1">
                  <a:solidFill>
                    <a:srgbClr val="FFC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Tiền Phong</a:t>
              </a:r>
            </a:p>
          </p:txBody>
        </p:sp>
        <p:sp>
          <p:nvSpPr>
            <p:cNvPr id="7" name="Down Arrow 6"/>
            <p:cNvSpPr/>
            <p:nvPr/>
          </p:nvSpPr>
          <p:spPr>
            <a:xfrm flipV="1">
              <a:off x="808091" y="4752924"/>
              <a:ext cx="242879" cy="470727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77607" y="2071196"/>
            <a:ext cx="3818502" cy="369332"/>
            <a:chOff x="3719052" y="2139434"/>
            <a:chExt cx="3818502" cy="369332"/>
          </a:xfrm>
        </p:grpSpPr>
        <p:sp>
          <p:nvSpPr>
            <p:cNvPr id="9" name="Down Arrow 8"/>
            <p:cNvSpPr/>
            <p:nvPr/>
          </p:nvSpPr>
          <p:spPr>
            <a:xfrm rot="16200000" flipV="1">
              <a:off x="3754318" y="2222069"/>
              <a:ext cx="158606" cy="229138"/>
            </a:xfrm>
            <a:prstGeom prst="downArrow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6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11717" y="2139434"/>
              <a:ext cx="35258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ebank</a:t>
              </a:r>
              <a:r>
                <a:rPr lang="vi-VN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nội địa</a:t>
              </a:r>
              <a:r>
                <a:rPr lang="en-US" b="1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>
                  <a:solidFill>
                    <a:srgbClr val="FF00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(internet banking)</a:t>
              </a:r>
              <a:endParaRPr lang="en-US">
                <a:solidFill>
                  <a:srgbClr val="FF0066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780300" y="5305146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Tiền Phong</a:t>
            </a:r>
            <a:endParaRPr lang="en-US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87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0" y="0"/>
            <a:ext cx="9236075" cy="6858000"/>
            <a:chOff x="-1599670" y="-68461"/>
            <a:chExt cx="9411650" cy="6994922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/>
            <a:srcRect r="24316"/>
            <a:stretch/>
          </p:blipFill>
          <p:spPr>
            <a:xfrm>
              <a:off x="-1599670" y="-68461"/>
              <a:ext cx="9411650" cy="69949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l="11875" t="11944" r="12442" b="10278"/>
            <a:stretch/>
          </p:blipFill>
          <p:spPr>
            <a:xfrm>
              <a:off x="-1599670" y="767044"/>
              <a:ext cx="9411650" cy="544049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-1599670" y="6246399"/>
              <a:ext cx="9411650" cy="680062"/>
            </a:xfrm>
            <a:prstGeom prst="rect">
              <a:avLst/>
            </a:prstGeom>
            <a:solidFill>
              <a:srgbClr val="00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36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Hoàn thành các thông tin</a:t>
              </a:r>
              <a:endParaRPr lang="en-US" sz="1836" b="1">
                <a:solidFill>
                  <a:srgbClr val="FFC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640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</TotalTime>
  <Words>512</Words>
  <Application>Microsoft Office PowerPoint</Application>
  <PresentationFormat>Custom</PresentationFormat>
  <Paragraphs>44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GIAO DIỆN TIẾNG 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VIET  NGO</dc:creator>
  <cp:lastModifiedBy>VIET  NGO</cp:lastModifiedBy>
  <cp:revision>51</cp:revision>
  <dcterms:created xsi:type="dcterms:W3CDTF">2016-06-13T07:36:37Z</dcterms:created>
  <dcterms:modified xsi:type="dcterms:W3CDTF">2016-07-07T17:52:27Z</dcterms:modified>
</cp:coreProperties>
</file>